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0" d="100"/>
          <a:sy n="60" d="100"/>
        </p:scale>
        <p:origin x="1140"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3F51C-E548-4D12-84A8-EE7EC81A849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C4301CF-AF6B-4A39-9EE8-B26198A91CE8}">
      <dgm:prSet/>
      <dgm:spPr/>
      <dgm:t>
        <a:bodyPr/>
        <a:lstStyle/>
        <a:p>
          <a:r>
            <a:rPr lang="en-US" baseline="0"/>
            <a:t>Installing and importing Packages</a:t>
          </a:r>
          <a:endParaRPr lang="en-US"/>
        </a:p>
      </dgm:t>
    </dgm:pt>
    <dgm:pt modelId="{9371E9A4-82FF-44CC-9F6E-3DDA5540ACF5}" type="parTrans" cxnId="{14B42DD7-BE93-4AF2-A021-6C21C94B9EEE}">
      <dgm:prSet/>
      <dgm:spPr/>
      <dgm:t>
        <a:bodyPr/>
        <a:lstStyle/>
        <a:p>
          <a:endParaRPr lang="en-US"/>
        </a:p>
      </dgm:t>
    </dgm:pt>
    <dgm:pt modelId="{D08AECA4-F9E3-40ED-B634-05DC47CC9702}" type="sibTrans" cxnId="{14B42DD7-BE93-4AF2-A021-6C21C94B9EEE}">
      <dgm:prSet/>
      <dgm:spPr/>
      <dgm:t>
        <a:bodyPr/>
        <a:lstStyle/>
        <a:p>
          <a:endParaRPr lang="en-US"/>
        </a:p>
      </dgm:t>
    </dgm:pt>
    <dgm:pt modelId="{18383DB3-2F9C-473A-B28C-0AB8323994B4}">
      <dgm:prSet/>
      <dgm:spPr/>
      <dgm:t>
        <a:bodyPr/>
        <a:lstStyle/>
        <a:p>
          <a:r>
            <a:rPr lang="en-US" baseline="0"/>
            <a:t>Data collection</a:t>
          </a:r>
          <a:endParaRPr lang="en-US"/>
        </a:p>
      </dgm:t>
    </dgm:pt>
    <dgm:pt modelId="{48DA3B93-4921-4495-80E1-0967007DB40A}" type="parTrans" cxnId="{5CF32A1E-DBA2-4814-ABEA-21B2BFA57974}">
      <dgm:prSet/>
      <dgm:spPr/>
      <dgm:t>
        <a:bodyPr/>
        <a:lstStyle/>
        <a:p>
          <a:endParaRPr lang="en-US"/>
        </a:p>
      </dgm:t>
    </dgm:pt>
    <dgm:pt modelId="{ABDD75AE-4300-47D2-B82D-04D24267DC52}" type="sibTrans" cxnId="{5CF32A1E-DBA2-4814-ABEA-21B2BFA57974}">
      <dgm:prSet/>
      <dgm:spPr/>
      <dgm:t>
        <a:bodyPr/>
        <a:lstStyle/>
        <a:p>
          <a:endParaRPr lang="en-US"/>
        </a:p>
      </dgm:t>
    </dgm:pt>
    <dgm:pt modelId="{64A619E9-D68F-4AF3-B236-D7D00A5E8303}">
      <dgm:prSet/>
      <dgm:spPr/>
      <dgm:t>
        <a:bodyPr/>
        <a:lstStyle/>
        <a:p>
          <a:r>
            <a:rPr lang="en-US" baseline="0"/>
            <a:t>Data cleaning</a:t>
          </a:r>
          <a:endParaRPr lang="en-US"/>
        </a:p>
      </dgm:t>
    </dgm:pt>
    <dgm:pt modelId="{4B6EA65B-F6DA-4618-B8A8-CDB5318DF668}" type="parTrans" cxnId="{0BB4C01F-C9FB-42BC-93FA-D7B7B4001F00}">
      <dgm:prSet/>
      <dgm:spPr/>
      <dgm:t>
        <a:bodyPr/>
        <a:lstStyle/>
        <a:p>
          <a:endParaRPr lang="en-US"/>
        </a:p>
      </dgm:t>
    </dgm:pt>
    <dgm:pt modelId="{7457DE09-4469-4C16-BB7C-F019A0645C7A}" type="sibTrans" cxnId="{0BB4C01F-C9FB-42BC-93FA-D7B7B4001F00}">
      <dgm:prSet/>
      <dgm:spPr/>
      <dgm:t>
        <a:bodyPr/>
        <a:lstStyle/>
        <a:p>
          <a:endParaRPr lang="en-US"/>
        </a:p>
      </dgm:t>
    </dgm:pt>
    <dgm:pt modelId="{662DCDA2-C1F4-4EEC-B81E-0420FF072F4F}">
      <dgm:prSet/>
      <dgm:spPr/>
      <dgm:t>
        <a:bodyPr/>
        <a:lstStyle/>
        <a:p>
          <a:r>
            <a:rPr lang="en-US" baseline="0"/>
            <a:t>Data processing</a:t>
          </a:r>
          <a:endParaRPr lang="en-US"/>
        </a:p>
      </dgm:t>
    </dgm:pt>
    <dgm:pt modelId="{F4B6412F-55B7-4BEF-92CD-C72AEE4A49F9}" type="parTrans" cxnId="{7BBBB0F7-E3C1-4956-B339-8B67C05D225D}">
      <dgm:prSet/>
      <dgm:spPr/>
      <dgm:t>
        <a:bodyPr/>
        <a:lstStyle/>
        <a:p>
          <a:endParaRPr lang="en-US"/>
        </a:p>
      </dgm:t>
    </dgm:pt>
    <dgm:pt modelId="{4E9B3BEB-FBB2-4F10-99CE-E06888B1C955}" type="sibTrans" cxnId="{7BBBB0F7-E3C1-4956-B339-8B67C05D225D}">
      <dgm:prSet/>
      <dgm:spPr/>
      <dgm:t>
        <a:bodyPr/>
        <a:lstStyle/>
        <a:p>
          <a:endParaRPr lang="en-US"/>
        </a:p>
      </dgm:t>
    </dgm:pt>
    <dgm:pt modelId="{197F9B38-71F4-4543-91B8-124D05AC0934}">
      <dgm:prSet/>
      <dgm:spPr/>
      <dgm:t>
        <a:bodyPr/>
        <a:lstStyle/>
        <a:p>
          <a:r>
            <a:rPr lang="en-US" baseline="0"/>
            <a:t>Visualizing the map of Paris</a:t>
          </a:r>
          <a:endParaRPr lang="en-US"/>
        </a:p>
      </dgm:t>
    </dgm:pt>
    <dgm:pt modelId="{E704FB37-3221-4F71-841B-8C49645A9CE7}" type="parTrans" cxnId="{C0E3B605-74B2-4649-A687-301E59614B13}">
      <dgm:prSet/>
      <dgm:spPr/>
      <dgm:t>
        <a:bodyPr/>
        <a:lstStyle/>
        <a:p>
          <a:endParaRPr lang="en-US"/>
        </a:p>
      </dgm:t>
    </dgm:pt>
    <dgm:pt modelId="{001DF10C-B4CC-4EDB-837A-1359A7F72075}" type="sibTrans" cxnId="{C0E3B605-74B2-4649-A687-301E59614B13}">
      <dgm:prSet/>
      <dgm:spPr/>
      <dgm:t>
        <a:bodyPr/>
        <a:lstStyle/>
        <a:p>
          <a:endParaRPr lang="en-US"/>
        </a:p>
      </dgm:t>
    </dgm:pt>
    <dgm:pt modelId="{63E62EAC-CD8A-4172-B733-6E951C5937C3}">
      <dgm:prSet/>
      <dgm:spPr/>
      <dgm:t>
        <a:bodyPr/>
        <a:lstStyle/>
        <a:p>
          <a:r>
            <a:rPr lang="en-US" baseline="0"/>
            <a:t>Model Building (K means)</a:t>
          </a:r>
          <a:endParaRPr lang="en-US"/>
        </a:p>
      </dgm:t>
    </dgm:pt>
    <dgm:pt modelId="{07ABF572-F67D-4E4F-AB57-71F0BC827B75}" type="parTrans" cxnId="{23426E68-8C3C-4E75-98ED-C371E86338B2}">
      <dgm:prSet/>
      <dgm:spPr/>
      <dgm:t>
        <a:bodyPr/>
        <a:lstStyle/>
        <a:p>
          <a:endParaRPr lang="en-US"/>
        </a:p>
      </dgm:t>
    </dgm:pt>
    <dgm:pt modelId="{F010D569-F012-4A92-98DC-BC7EBA727951}" type="sibTrans" cxnId="{23426E68-8C3C-4E75-98ED-C371E86338B2}">
      <dgm:prSet/>
      <dgm:spPr/>
      <dgm:t>
        <a:bodyPr/>
        <a:lstStyle/>
        <a:p>
          <a:endParaRPr lang="en-US"/>
        </a:p>
      </dgm:t>
    </dgm:pt>
    <dgm:pt modelId="{6A202656-56CE-483C-BA3F-E6E9DB0BAA26}">
      <dgm:prSet/>
      <dgm:spPr/>
      <dgm:t>
        <a:bodyPr/>
        <a:lstStyle/>
        <a:p>
          <a:r>
            <a:rPr lang="en-US" baseline="0"/>
            <a:t>Visualizing the clustered arrondissements</a:t>
          </a:r>
          <a:endParaRPr lang="en-US"/>
        </a:p>
      </dgm:t>
    </dgm:pt>
    <dgm:pt modelId="{8E7A77E6-251D-4AB8-8E67-7E091B43A7B7}" type="parTrans" cxnId="{195453BD-4598-4AD5-8F39-5EE183D23450}">
      <dgm:prSet/>
      <dgm:spPr/>
      <dgm:t>
        <a:bodyPr/>
        <a:lstStyle/>
        <a:p>
          <a:endParaRPr lang="en-US"/>
        </a:p>
      </dgm:t>
    </dgm:pt>
    <dgm:pt modelId="{8F1B833A-FDD1-4493-B0EA-A91FE8C96E5F}" type="sibTrans" cxnId="{195453BD-4598-4AD5-8F39-5EE183D23450}">
      <dgm:prSet/>
      <dgm:spPr/>
      <dgm:t>
        <a:bodyPr/>
        <a:lstStyle/>
        <a:p>
          <a:endParaRPr lang="en-US"/>
        </a:p>
      </dgm:t>
    </dgm:pt>
    <dgm:pt modelId="{1EB6791D-FFBD-489D-A2EB-4E5FCAC92742}" type="pres">
      <dgm:prSet presAssocID="{ED43F51C-E548-4D12-84A8-EE7EC81A8490}" presName="vert0" presStyleCnt="0">
        <dgm:presLayoutVars>
          <dgm:dir/>
          <dgm:animOne val="branch"/>
          <dgm:animLvl val="lvl"/>
        </dgm:presLayoutVars>
      </dgm:prSet>
      <dgm:spPr/>
    </dgm:pt>
    <dgm:pt modelId="{8B604125-3CE0-4631-9A69-8FCB370F2C9A}" type="pres">
      <dgm:prSet presAssocID="{7C4301CF-AF6B-4A39-9EE8-B26198A91CE8}" presName="thickLine" presStyleLbl="alignNode1" presStyleIdx="0" presStyleCnt="7"/>
      <dgm:spPr/>
    </dgm:pt>
    <dgm:pt modelId="{A93E79CB-F459-4647-AC12-C62B5E7900FB}" type="pres">
      <dgm:prSet presAssocID="{7C4301CF-AF6B-4A39-9EE8-B26198A91CE8}" presName="horz1" presStyleCnt="0"/>
      <dgm:spPr/>
    </dgm:pt>
    <dgm:pt modelId="{C65CC206-D81A-478B-B9C0-CEC0F1CB070D}" type="pres">
      <dgm:prSet presAssocID="{7C4301CF-AF6B-4A39-9EE8-B26198A91CE8}" presName="tx1" presStyleLbl="revTx" presStyleIdx="0" presStyleCnt="7"/>
      <dgm:spPr/>
    </dgm:pt>
    <dgm:pt modelId="{51DB155F-7EC0-4A19-B4DD-5E040D3FA1FC}" type="pres">
      <dgm:prSet presAssocID="{7C4301CF-AF6B-4A39-9EE8-B26198A91CE8}" presName="vert1" presStyleCnt="0"/>
      <dgm:spPr/>
    </dgm:pt>
    <dgm:pt modelId="{2E5C54CD-3288-42E2-9BE0-6F949504705F}" type="pres">
      <dgm:prSet presAssocID="{18383DB3-2F9C-473A-B28C-0AB8323994B4}" presName="thickLine" presStyleLbl="alignNode1" presStyleIdx="1" presStyleCnt="7"/>
      <dgm:spPr/>
    </dgm:pt>
    <dgm:pt modelId="{E78D675F-36D2-42A0-A073-B9AFFEB81063}" type="pres">
      <dgm:prSet presAssocID="{18383DB3-2F9C-473A-B28C-0AB8323994B4}" presName="horz1" presStyleCnt="0"/>
      <dgm:spPr/>
    </dgm:pt>
    <dgm:pt modelId="{C224CAFC-F506-4DFE-BB87-23C419E117F5}" type="pres">
      <dgm:prSet presAssocID="{18383DB3-2F9C-473A-B28C-0AB8323994B4}" presName="tx1" presStyleLbl="revTx" presStyleIdx="1" presStyleCnt="7"/>
      <dgm:spPr/>
    </dgm:pt>
    <dgm:pt modelId="{24757E5A-A6F2-4FE8-B899-FF795FF0EA4C}" type="pres">
      <dgm:prSet presAssocID="{18383DB3-2F9C-473A-B28C-0AB8323994B4}" presName="vert1" presStyleCnt="0"/>
      <dgm:spPr/>
    </dgm:pt>
    <dgm:pt modelId="{E16D128D-542D-495A-ACA7-003D7443500A}" type="pres">
      <dgm:prSet presAssocID="{64A619E9-D68F-4AF3-B236-D7D00A5E8303}" presName="thickLine" presStyleLbl="alignNode1" presStyleIdx="2" presStyleCnt="7"/>
      <dgm:spPr/>
    </dgm:pt>
    <dgm:pt modelId="{124DA0DD-C31D-40FB-95D2-1C99E986D13E}" type="pres">
      <dgm:prSet presAssocID="{64A619E9-D68F-4AF3-B236-D7D00A5E8303}" presName="horz1" presStyleCnt="0"/>
      <dgm:spPr/>
    </dgm:pt>
    <dgm:pt modelId="{F05F7595-8DBF-41B6-87BF-8AB9FA7AE6A3}" type="pres">
      <dgm:prSet presAssocID="{64A619E9-D68F-4AF3-B236-D7D00A5E8303}" presName="tx1" presStyleLbl="revTx" presStyleIdx="2" presStyleCnt="7"/>
      <dgm:spPr/>
    </dgm:pt>
    <dgm:pt modelId="{EE04F404-3630-454E-AE80-F27C454210BF}" type="pres">
      <dgm:prSet presAssocID="{64A619E9-D68F-4AF3-B236-D7D00A5E8303}" presName="vert1" presStyleCnt="0"/>
      <dgm:spPr/>
    </dgm:pt>
    <dgm:pt modelId="{3A3A1080-C838-4B6B-B201-D36F100D555E}" type="pres">
      <dgm:prSet presAssocID="{662DCDA2-C1F4-4EEC-B81E-0420FF072F4F}" presName="thickLine" presStyleLbl="alignNode1" presStyleIdx="3" presStyleCnt="7"/>
      <dgm:spPr/>
    </dgm:pt>
    <dgm:pt modelId="{5865C101-8E8E-4F56-ACAC-6904E5BFF437}" type="pres">
      <dgm:prSet presAssocID="{662DCDA2-C1F4-4EEC-B81E-0420FF072F4F}" presName="horz1" presStyleCnt="0"/>
      <dgm:spPr/>
    </dgm:pt>
    <dgm:pt modelId="{E38F6CE4-DC24-4E45-87F5-A822040A7599}" type="pres">
      <dgm:prSet presAssocID="{662DCDA2-C1F4-4EEC-B81E-0420FF072F4F}" presName="tx1" presStyleLbl="revTx" presStyleIdx="3" presStyleCnt="7"/>
      <dgm:spPr/>
    </dgm:pt>
    <dgm:pt modelId="{3874891D-DE56-42E9-9078-7D6123497D8C}" type="pres">
      <dgm:prSet presAssocID="{662DCDA2-C1F4-4EEC-B81E-0420FF072F4F}" presName="vert1" presStyleCnt="0"/>
      <dgm:spPr/>
    </dgm:pt>
    <dgm:pt modelId="{38EAB361-95F1-4D6E-B5F3-26E288A94C4D}" type="pres">
      <dgm:prSet presAssocID="{197F9B38-71F4-4543-91B8-124D05AC0934}" presName="thickLine" presStyleLbl="alignNode1" presStyleIdx="4" presStyleCnt="7"/>
      <dgm:spPr/>
    </dgm:pt>
    <dgm:pt modelId="{50B3C9F5-D7D0-4134-9E97-1614C2BDA937}" type="pres">
      <dgm:prSet presAssocID="{197F9B38-71F4-4543-91B8-124D05AC0934}" presName="horz1" presStyleCnt="0"/>
      <dgm:spPr/>
    </dgm:pt>
    <dgm:pt modelId="{15A9873A-38CE-4D3B-8666-2B64B36580C9}" type="pres">
      <dgm:prSet presAssocID="{197F9B38-71F4-4543-91B8-124D05AC0934}" presName="tx1" presStyleLbl="revTx" presStyleIdx="4" presStyleCnt="7"/>
      <dgm:spPr/>
    </dgm:pt>
    <dgm:pt modelId="{83BD5EC2-4BA4-44E3-8649-72DACF45E40F}" type="pres">
      <dgm:prSet presAssocID="{197F9B38-71F4-4543-91B8-124D05AC0934}" presName="vert1" presStyleCnt="0"/>
      <dgm:spPr/>
    </dgm:pt>
    <dgm:pt modelId="{14BD43B9-E8D7-4D66-AB0C-E7B7E517FF2C}" type="pres">
      <dgm:prSet presAssocID="{63E62EAC-CD8A-4172-B733-6E951C5937C3}" presName="thickLine" presStyleLbl="alignNode1" presStyleIdx="5" presStyleCnt="7"/>
      <dgm:spPr/>
    </dgm:pt>
    <dgm:pt modelId="{889F15E4-155D-4F04-BA13-F0D64B171808}" type="pres">
      <dgm:prSet presAssocID="{63E62EAC-CD8A-4172-B733-6E951C5937C3}" presName="horz1" presStyleCnt="0"/>
      <dgm:spPr/>
    </dgm:pt>
    <dgm:pt modelId="{A4F4DBC6-4D9D-4BF5-B4FE-D8FF4340ED6C}" type="pres">
      <dgm:prSet presAssocID="{63E62EAC-CD8A-4172-B733-6E951C5937C3}" presName="tx1" presStyleLbl="revTx" presStyleIdx="5" presStyleCnt="7"/>
      <dgm:spPr/>
    </dgm:pt>
    <dgm:pt modelId="{AA0BA7F9-0B32-4910-8E29-14B300DAC13E}" type="pres">
      <dgm:prSet presAssocID="{63E62EAC-CD8A-4172-B733-6E951C5937C3}" presName="vert1" presStyleCnt="0"/>
      <dgm:spPr/>
    </dgm:pt>
    <dgm:pt modelId="{4BE4CF44-AB40-49CC-94FB-8E0FFF66D716}" type="pres">
      <dgm:prSet presAssocID="{6A202656-56CE-483C-BA3F-E6E9DB0BAA26}" presName="thickLine" presStyleLbl="alignNode1" presStyleIdx="6" presStyleCnt="7"/>
      <dgm:spPr/>
    </dgm:pt>
    <dgm:pt modelId="{11007999-D62A-4998-B98D-47DF46FDC356}" type="pres">
      <dgm:prSet presAssocID="{6A202656-56CE-483C-BA3F-E6E9DB0BAA26}" presName="horz1" presStyleCnt="0"/>
      <dgm:spPr/>
    </dgm:pt>
    <dgm:pt modelId="{8DEAE146-8794-46BA-B2D3-AD6180093726}" type="pres">
      <dgm:prSet presAssocID="{6A202656-56CE-483C-BA3F-E6E9DB0BAA26}" presName="tx1" presStyleLbl="revTx" presStyleIdx="6" presStyleCnt="7"/>
      <dgm:spPr/>
    </dgm:pt>
    <dgm:pt modelId="{323BE77E-1FFA-4489-AF73-AD5D10E5AB58}" type="pres">
      <dgm:prSet presAssocID="{6A202656-56CE-483C-BA3F-E6E9DB0BAA26}" presName="vert1" presStyleCnt="0"/>
      <dgm:spPr/>
    </dgm:pt>
  </dgm:ptLst>
  <dgm:cxnLst>
    <dgm:cxn modelId="{C0E3B605-74B2-4649-A687-301E59614B13}" srcId="{ED43F51C-E548-4D12-84A8-EE7EC81A8490}" destId="{197F9B38-71F4-4543-91B8-124D05AC0934}" srcOrd="4" destOrd="0" parTransId="{E704FB37-3221-4F71-841B-8C49645A9CE7}" sibTransId="{001DF10C-B4CC-4EDB-837A-1359A7F72075}"/>
    <dgm:cxn modelId="{5CF32A1E-DBA2-4814-ABEA-21B2BFA57974}" srcId="{ED43F51C-E548-4D12-84A8-EE7EC81A8490}" destId="{18383DB3-2F9C-473A-B28C-0AB8323994B4}" srcOrd="1" destOrd="0" parTransId="{48DA3B93-4921-4495-80E1-0967007DB40A}" sibTransId="{ABDD75AE-4300-47D2-B82D-04D24267DC52}"/>
    <dgm:cxn modelId="{0BB4C01F-C9FB-42BC-93FA-D7B7B4001F00}" srcId="{ED43F51C-E548-4D12-84A8-EE7EC81A8490}" destId="{64A619E9-D68F-4AF3-B236-D7D00A5E8303}" srcOrd="2" destOrd="0" parTransId="{4B6EA65B-F6DA-4618-B8A8-CDB5318DF668}" sibTransId="{7457DE09-4469-4C16-BB7C-F019A0645C7A}"/>
    <dgm:cxn modelId="{CD0EB822-1E0A-4BAD-94DC-D6B81BC33E0B}" type="presOf" srcId="{662DCDA2-C1F4-4EEC-B81E-0420FF072F4F}" destId="{E38F6CE4-DC24-4E45-87F5-A822040A7599}" srcOrd="0" destOrd="0" presId="urn:microsoft.com/office/officeart/2008/layout/LinedList"/>
    <dgm:cxn modelId="{AC156C68-B555-4550-88F8-EA36CD38FC1D}" type="presOf" srcId="{18383DB3-2F9C-473A-B28C-0AB8323994B4}" destId="{C224CAFC-F506-4DFE-BB87-23C419E117F5}" srcOrd="0" destOrd="0" presId="urn:microsoft.com/office/officeart/2008/layout/LinedList"/>
    <dgm:cxn modelId="{23426E68-8C3C-4E75-98ED-C371E86338B2}" srcId="{ED43F51C-E548-4D12-84A8-EE7EC81A8490}" destId="{63E62EAC-CD8A-4172-B733-6E951C5937C3}" srcOrd="5" destOrd="0" parTransId="{07ABF572-F67D-4E4F-AB57-71F0BC827B75}" sibTransId="{F010D569-F012-4A92-98DC-BC7EBA727951}"/>
    <dgm:cxn modelId="{B9B4DC99-569B-4B82-A2AB-1FCFDBB93B48}" type="presOf" srcId="{197F9B38-71F4-4543-91B8-124D05AC0934}" destId="{15A9873A-38CE-4D3B-8666-2B64B36580C9}" srcOrd="0" destOrd="0" presId="urn:microsoft.com/office/officeart/2008/layout/LinedList"/>
    <dgm:cxn modelId="{335AA6A4-F30F-4BC8-BEC3-18FD27343A44}" type="presOf" srcId="{6A202656-56CE-483C-BA3F-E6E9DB0BAA26}" destId="{8DEAE146-8794-46BA-B2D3-AD6180093726}" srcOrd="0" destOrd="0" presId="urn:microsoft.com/office/officeart/2008/layout/LinedList"/>
    <dgm:cxn modelId="{195453BD-4598-4AD5-8F39-5EE183D23450}" srcId="{ED43F51C-E548-4D12-84A8-EE7EC81A8490}" destId="{6A202656-56CE-483C-BA3F-E6E9DB0BAA26}" srcOrd="6" destOrd="0" parTransId="{8E7A77E6-251D-4AB8-8E67-7E091B43A7B7}" sibTransId="{8F1B833A-FDD1-4493-B0EA-A91FE8C96E5F}"/>
    <dgm:cxn modelId="{F32F56BF-FC6E-4DFC-83E1-068B19D78360}" type="presOf" srcId="{63E62EAC-CD8A-4172-B733-6E951C5937C3}" destId="{A4F4DBC6-4D9D-4BF5-B4FE-D8FF4340ED6C}" srcOrd="0" destOrd="0" presId="urn:microsoft.com/office/officeart/2008/layout/LinedList"/>
    <dgm:cxn modelId="{65250CD4-B17A-4341-9E5C-0B8E893027F8}" type="presOf" srcId="{64A619E9-D68F-4AF3-B236-D7D00A5E8303}" destId="{F05F7595-8DBF-41B6-87BF-8AB9FA7AE6A3}" srcOrd="0" destOrd="0" presId="urn:microsoft.com/office/officeart/2008/layout/LinedList"/>
    <dgm:cxn modelId="{14B42DD7-BE93-4AF2-A021-6C21C94B9EEE}" srcId="{ED43F51C-E548-4D12-84A8-EE7EC81A8490}" destId="{7C4301CF-AF6B-4A39-9EE8-B26198A91CE8}" srcOrd="0" destOrd="0" parTransId="{9371E9A4-82FF-44CC-9F6E-3DDA5540ACF5}" sibTransId="{D08AECA4-F9E3-40ED-B634-05DC47CC9702}"/>
    <dgm:cxn modelId="{AF1757ED-5B34-4583-8FE6-E861FB60ACE7}" type="presOf" srcId="{7C4301CF-AF6B-4A39-9EE8-B26198A91CE8}" destId="{C65CC206-D81A-478B-B9C0-CEC0F1CB070D}" srcOrd="0" destOrd="0" presId="urn:microsoft.com/office/officeart/2008/layout/LinedList"/>
    <dgm:cxn modelId="{7BBBB0F7-E3C1-4956-B339-8B67C05D225D}" srcId="{ED43F51C-E548-4D12-84A8-EE7EC81A8490}" destId="{662DCDA2-C1F4-4EEC-B81E-0420FF072F4F}" srcOrd="3" destOrd="0" parTransId="{F4B6412F-55B7-4BEF-92CD-C72AEE4A49F9}" sibTransId="{4E9B3BEB-FBB2-4F10-99CE-E06888B1C955}"/>
    <dgm:cxn modelId="{A0AE80FC-5245-4A79-90CE-4FC6214D25C9}" type="presOf" srcId="{ED43F51C-E548-4D12-84A8-EE7EC81A8490}" destId="{1EB6791D-FFBD-489D-A2EB-4E5FCAC92742}" srcOrd="0" destOrd="0" presId="urn:microsoft.com/office/officeart/2008/layout/LinedList"/>
    <dgm:cxn modelId="{187147A0-8E9F-49EC-B738-2E3FCF801F6E}" type="presParOf" srcId="{1EB6791D-FFBD-489D-A2EB-4E5FCAC92742}" destId="{8B604125-3CE0-4631-9A69-8FCB370F2C9A}" srcOrd="0" destOrd="0" presId="urn:microsoft.com/office/officeart/2008/layout/LinedList"/>
    <dgm:cxn modelId="{5EE0DC8F-F70F-4B2D-AAEB-FEBC78E57700}" type="presParOf" srcId="{1EB6791D-FFBD-489D-A2EB-4E5FCAC92742}" destId="{A93E79CB-F459-4647-AC12-C62B5E7900FB}" srcOrd="1" destOrd="0" presId="urn:microsoft.com/office/officeart/2008/layout/LinedList"/>
    <dgm:cxn modelId="{4CE388DF-9FB7-410A-8299-76727EBA3A81}" type="presParOf" srcId="{A93E79CB-F459-4647-AC12-C62B5E7900FB}" destId="{C65CC206-D81A-478B-B9C0-CEC0F1CB070D}" srcOrd="0" destOrd="0" presId="urn:microsoft.com/office/officeart/2008/layout/LinedList"/>
    <dgm:cxn modelId="{80EA9644-AABD-4CCE-AD09-5B5D38AFAA17}" type="presParOf" srcId="{A93E79CB-F459-4647-AC12-C62B5E7900FB}" destId="{51DB155F-7EC0-4A19-B4DD-5E040D3FA1FC}" srcOrd="1" destOrd="0" presId="urn:microsoft.com/office/officeart/2008/layout/LinedList"/>
    <dgm:cxn modelId="{54A0D14E-2593-4D0B-91F1-2BE7565DCED3}" type="presParOf" srcId="{1EB6791D-FFBD-489D-A2EB-4E5FCAC92742}" destId="{2E5C54CD-3288-42E2-9BE0-6F949504705F}" srcOrd="2" destOrd="0" presId="urn:microsoft.com/office/officeart/2008/layout/LinedList"/>
    <dgm:cxn modelId="{77800C51-6762-484B-B242-0CB5B07759C8}" type="presParOf" srcId="{1EB6791D-FFBD-489D-A2EB-4E5FCAC92742}" destId="{E78D675F-36D2-42A0-A073-B9AFFEB81063}" srcOrd="3" destOrd="0" presId="urn:microsoft.com/office/officeart/2008/layout/LinedList"/>
    <dgm:cxn modelId="{58D6FA6A-02CF-479D-B29C-C6FFBA0749B3}" type="presParOf" srcId="{E78D675F-36D2-42A0-A073-B9AFFEB81063}" destId="{C224CAFC-F506-4DFE-BB87-23C419E117F5}" srcOrd="0" destOrd="0" presId="urn:microsoft.com/office/officeart/2008/layout/LinedList"/>
    <dgm:cxn modelId="{4FE4ABDA-35AB-4CCF-ACDF-FD7BDE8CCA9B}" type="presParOf" srcId="{E78D675F-36D2-42A0-A073-B9AFFEB81063}" destId="{24757E5A-A6F2-4FE8-B899-FF795FF0EA4C}" srcOrd="1" destOrd="0" presId="urn:microsoft.com/office/officeart/2008/layout/LinedList"/>
    <dgm:cxn modelId="{25C0E429-80A6-4E05-902C-3A97BBBACD29}" type="presParOf" srcId="{1EB6791D-FFBD-489D-A2EB-4E5FCAC92742}" destId="{E16D128D-542D-495A-ACA7-003D7443500A}" srcOrd="4" destOrd="0" presId="urn:microsoft.com/office/officeart/2008/layout/LinedList"/>
    <dgm:cxn modelId="{C4FEF908-B1D3-45B3-865E-B6A0686E7E23}" type="presParOf" srcId="{1EB6791D-FFBD-489D-A2EB-4E5FCAC92742}" destId="{124DA0DD-C31D-40FB-95D2-1C99E986D13E}" srcOrd="5" destOrd="0" presId="urn:microsoft.com/office/officeart/2008/layout/LinedList"/>
    <dgm:cxn modelId="{9DD78679-A780-46A8-BCEC-AF63A2B15AA9}" type="presParOf" srcId="{124DA0DD-C31D-40FB-95D2-1C99E986D13E}" destId="{F05F7595-8DBF-41B6-87BF-8AB9FA7AE6A3}" srcOrd="0" destOrd="0" presId="urn:microsoft.com/office/officeart/2008/layout/LinedList"/>
    <dgm:cxn modelId="{9BA60603-A956-46C4-B8C0-350076C23D91}" type="presParOf" srcId="{124DA0DD-C31D-40FB-95D2-1C99E986D13E}" destId="{EE04F404-3630-454E-AE80-F27C454210BF}" srcOrd="1" destOrd="0" presId="urn:microsoft.com/office/officeart/2008/layout/LinedList"/>
    <dgm:cxn modelId="{D57B8C4A-E820-4D12-B3F9-04D608384C30}" type="presParOf" srcId="{1EB6791D-FFBD-489D-A2EB-4E5FCAC92742}" destId="{3A3A1080-C838-4B6B-B201-D36F100D555E}" srcOrd="6" destOrd="0" presId="urn:microsoft.com/office/officeart/2008/layout/LinedList"/>
    <dgm:cxn modelId="{712D94C2-F0D3-4638-9064-6CCEC379EE06}" type="presParOf" srcId="{1EB6791D-FFBD-489D-A2EB-4E5FCAC92742}" destId="{5865C101-8E8E-4F56-ACAC-6904E5BFF437}" srcOrd="7" destOrd="0" presId="urn:microsoft.com/office/officeart/2008/layout/LinedList"/>
    <dgm:cxn modelId="{7C4E0DDD-F253-4621-AFD2-BE395B2A1028}" type="presParOf" srcId="{5865C101-8E8E-4F56-ACAC-6904E5BFF437}" destId="{E38F6CE4-DC24-4E45-87F5-A822040A7599}" srcOrd="0" destOrd="0" presId="urn:microsoft.com/office/officeart/2008/layout/LinedList"/>
    <dgm:cxn modelId="{DC9D8900-E88E-4080-95E1-D61E56BB79C8}" type="presParOf" srcId="{5865C101-8E8E-4F56-ACAC-6904E5BFF437}" destId="{3874891D-DE56-42E9-9078-7D6123497D8C}" srcOrd="1" destOrd="0" presId="urn:microsoft.com/office/officeart/2008/layout/LinedList"/>
    <dgm:cxn modelId="{5A5AE3E5-E02B-4AD0-8C36-1E4DC533F362}" type="presParOf" srcId="{1EB6791D-FFBD-489D-A2EB-4E5FCAC92742}" destId="{38EAB361-95F1-4D6E-B5F3-26E288A94C4D}" srcOrd="8" destOrd="0" presId="urn:microsoft.com/office/officeart/2008/layout/LinedList"/>
    <dgm:cxn modelId="{C5024461-A075-4E00-8F96-8E115FD5F247}" type="presParOf" srcId="{1EB6791D-FFBD-489D-A2EB-4E5FCAC92742}" destId="{50B3C9F5-D7D0-4134-9E97-1614C2BDA937}" srcOrd="9" destOrd="0" presId="urn:microsoft.com/office/officeart/2008/layout/LinedList"/>
    <dgm:cxn modelId="{309A812F-CD82-44E7-9832-6698785DBC1B}" type="presParOf" srcId="{50B3C9F5-D7D0-4134-9E97-1614C2BDA937}" destId="{15A9873A-38CE-4D3B-8666-2B64B36580C9}" srcOrd="0" destOrd="0" presId="urn:microsoft.com/office/officeart/2008/layout/LinedList"/>
    <dgm:cxn modelId="{44ECEE4B-9183-4F99-8F0F-97205581E361}" type="presParOf" srcId="{50B3C9F5-D7D0-4134-9E97-1614C2BDA937}" destId="{83BD5EC2-4BA4-44E3-8649-72DACF45E40F}" srcOrd="1" destOrd="0" presId="urn:microsoft.com/office/officeart/2008/layout/LinedList"/>
    <dgm:cxn modelId="{F39C54D6-3EAA-4387-A082-342B007BDBFB}" type="presParOf" srcId="{1EB6791D-FFBD-489D-A2EB-4E5FCAC92742}" destId="{14BD43B9-E8D7-4D66-AB0C-E7B7E517FF2C}" srcOrd="10" destOrd="0" presId="urn:microsoft.com/office/officeart/2008/layout/LinedList"/>
    <dgm:cxn modelId="{557B223B-8EFB-44FB-9B08-EFC2B58340B5}" type="presParOf" srcId="{1EB6791D-FFBD-489D-A2EB-4E5FCAC92742}" destId="{889F15E4-155D-4F04-BA13-F0D64B171808}" srcOrd="11" destOrd="0" presId="urn:microsoft.com/office/officeart/2008/layout/LinedList"/>
    <dgm:cxn modelId="{10DA8595-6642-4C51-B400-41EFAB7B963E}" type="presParOf" srcId="{889F15E4-155D-4F04-BA13-F0D64B171808}" destId="{A4F4DBC6-4D9D-4BF5-B4FE-D8FF4340ED6C}" srcOrd="0" destOrd="0" presId="urn:microsoft.com/office/officeart/2008/layout/LinedList"/>
    <dgm:cxn modelId="{05C0BF01-3419-4C59-80DA-021C6D3E0C9C}" type="presParOf" srcId="{889F15E4-155D-4F04-BA13-F0D64B171808}" destId="{AA0BA7F9-0B32-4910-8E29-14B300DAC13E}" srcOrd="1" destOrd="0" presId="urn:microsoft.com/office/officeart/2008/layout/LinedList"/>
    <dgm:cxn modelId="{3812C841-57D1-4A8D-BA26-AEED880A0C0D}" type="presParOf" srcId="{1EB6791D-FFBD-489D-A2EB-4E5FCAC92742}" destId="{4BE4CF44-AB40-49CC-94FB-8E0FFF66D716}" srcOrd="12" destOrd="0" presId="urn:microsoft.com/office/officeart/2008/layout/LinedList"/>
    <dgm:cxn modelId="{534B8AD3-B73D-47F0-A171-59C15BD69BB7}" type="presParOf" srcId="{1EB6791D-FFBD-489D-A2EB-4E5FCAC92742}" destId="{11007999-D62A-4998-B98D-47DF46FDC356}" srcOrd="13" destOrd="0" presId="urn:microsoft.com/office/officeart/2008/layout/LinedList"/>
    <dgm:cxn modelId="{5E50E94F-3231-406B-A551-478A5B034FB6}" type="presParOf" srcId="{11007999-D62A-4998-B98D-47DF46FDC356}" destId="{8DEAE146-8794-46BA-B2D3-AD6180093726}" srcOrd="0" destOrd="0" presId="urn:microsoft.com/office/officeart/2008/layout/LinedList"/>
    <dgm:cxn modelId="{C9E15831-49C7-4802-AF25-EAEEA3C64F92}" type="presParOf" srcId="{11007999-D62A-4998-B98D-47DF46FDC356}" destId="{323BE77E-1FFA-4489-AF73-AD5D10E5AB5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04125-3CE0-4631-9A69-8FCB370F2C9A}">
      <dsp:nvSpPr>
        <dsp:cNvPr id="0" name=""/>
        <dsp:cNvSpPr/>
      </dsp:nvSpPr>
      <dsp:spPr>
        <a:xfrm>
          <a:off x="0" y="680"/>
          <a:ext cx="6506304"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CC206-D81A-478B-B9C0-CEC0F1CB070D}">
      <dsp:nvSpPr>
        <dsp:cNvPr id="0" name=""/>
        <dsp:cNvSpPr/>
      </dsp:nvSpPr>
      <dsp:spPr>
        <a:xfrm>
          <a:off x="0" y="680"/>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Installing and importing Packages</a:t>
          </a:r>
          <a:endParaRPr lang="en-US" sz="2800" kern="1200"/>
        </a:p>
      </dsp:txBody>
      <dsp:txXfrm>
        <a:off x="0" y="680"/>
        <a:ext cx="6506304" cy="796639"/>
      </dsp:txXfrm>
    </dsp:sp>
    <dsp:sp modelId="{2E5C54CD-3288-42E2-9BE0-6F949504705F}">
      <dsp:nvSpPr>
        <dsp:cNvPr id="0" name=""/>
        <dsp:cNvSpPr/>
      </dsp:nvSpPr>
      <dsp:spPr>
        <a:xfrm>
          <a:off x="0" y="797320"/>
          <a:ext cx="6506304" cy="0"/>
        </a:xfrm>
        <a:prstGeom prst="line">
          <a:avLst/>
        </a:prstGeom>
        <a:solidFill>
          <a:schemeClr val="accent2">
            <a:hueOff val="-27609"/>
            <a:satOff val="-9056"/>
            <a:lumOff val="-3300"/>
            <a:alphaOff val="0"/>
          </a:schemeClr>
        </a:solidFill>
        <a:ln w="34925" cap="flat" cmpd="sng" algn="in">
          <a:solidFill>
            <a:schemeClr val="accent2">
              <a:hueOff val="-27609"/>
              <a:satOff val="-9056"/>
              <a:lumOff val="-33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24CAFC-F506-4DFE-BB87-23C419E117F5}">
      <dsp:nvSpPr>
        <dsp:cNvPr id="0" name=""/>
        <dsp:cNvSpPr/>
      </dsp:nvSpPr>
      <dsp:spPr>
        <a:xfrm>
          <a:off x="0" y="797320"/>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Data collection</a:t>
          </a:r>
          <a:endParaRPr lang="en-US" sz="2800" kern="1200"/>
        </a:p>
      </dsp:txBody>
      <dsp:txXfrm>
        <a:off x="0" y="797320"/>
        <a:ext cx="6506304" cy="796639"/>
      </dsp:txXfrm>
    </dsp:sp>
    <dsp:sp modelId="{E16D128D-542D-495A-ACA7-003D7443500A}">
      <dsp:nvSpPr>
        <dsp:cNvPr id="0" name=""/>
        <dsp:cNvSpPr/>
      </dsp:nvSpPr>
      <dsp:spPr>
        <a:xfrm>
          <a:off x="0" y="1593960"/>
          <a:ext cx="6506304" cy="0"/>
        </a:xfrm>
        <a:prstGeom prst="line">
          <a:avLst/>
        </a:prstGeom>
        <a:solidFill>
          <a:schemeClr val="accent2">
            <a:hueOff val="-55218"/>
            <a:satOff val="-18112"/>
            <a:lumOff val="-6601"/>
            <a:alphaOff val="0"/>
          </a:schemeClr>
        </a:solidFill>
        <a:ln w="34925" cap="flat" cmpd="sng" algn="in">
          <a:solidFill>
            <a:schemeClr val="accent2">
              <a:hueOff val="-55218"/>
              <a:satOff val="-18112"/>
              <a:lumOff val="-66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F7595-8DBF-41B6-87BF-8AB9FA7AE6A3}">
      <dsp:nvSpPr>
        <dsp:cNvPr id="0" name=""/>
        <dsp:cNvSpPr/>
      </dsp:nvSpPr>
      <dsp:spPr>
        <a:xfrm>
          <a:off x="0" y="1593960"/>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Data cleaning</a:t>
          </a:r>
          <a:endParaRPr lang="en-US" sz="2800" kern="1200"/>
        </a:p>
      </dsp:txBody>
      <dsp:txXfrm>
        <a:off x="0" y="1593960"/>
        <a:ext cx="6506304" cy="796639"/>
      </dsp:txXfrm>
    </dsp:sp>
    <dsp:sp modelId="{3A3A1080-C838-4B6B-B201-D36F100D555E}">
      <dsp:nvSpPr>
        <dsp:cNvPr id="0" name=""/>
        <dsp:cNvSpPr/>
      </dsp:nvSpPr>
      <dsp:spPr>
        <a:xfrm>
          <a:off x="0" y="2390600"/>
          <a:ext cx="6506304" cy="0"/>
        </a:xfrm>
        <a:prstGeom prst="line">
          <a:avLst/>
        </a:prstGeom>
        <a:solidFill>
          <a:schemeClr val="accent2">
            <a:hueOff val="-82827"/>
            <a:satOff val="-27168"/>
            <a:lumOff val="-9901"/>
            <a:alphaOff val="0"/>
          </a:schemeClr>
        </a:solidFill>
        <a:ln w="34925" cap="flat" cmpd="sng" algn="in">
          <a:solidFill>
            <a:schemeClr val="accent2">
              <a:hueOff val="-82827"/>
              <a:satOff val="-27168"/>
              <a:lumOff val="-99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8F6CE4-DC24-4E45-87F5-A822040A7599}">
      <dsp:nvSpPr>
        <dsp:cNvPr id="0" name=""/>
        <dsp:cNvSpPr/>
      </dsp:nvSpPr>
      <dsp:spPr>
        <a:xfrm>
          <a:off x="0" y="2390600"/>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Data processing</a:t>
          </a:r>
          <a:endParaRPr lang="en-US" sz="2800" kern="1200"/>
        </a:p>
      </dsp:txBody>
      <dsp:txXfrm>
        <a:off x="0" y="2390600"/>
        <a:ext cx="6506304" cy="796639"/>
      </dsp:txXfrm>
    </dsp:sp>
    <dsp:sp modelId="{38EAB361-95F1-4D6E-B5F3-26E288A94C4D}">
      <dsp:nvSpPr>
        <dsp:cNvPr id="0" name=""/>
        <dsp:cNvSpPr/>
      </dsp:nvSpPr>
      <dsp:spPr>
        <a:xfrm>
          <a:off x="0" y="3187239"/>
          <a:ext cx="6506304" cy="0"/>
        </a:xfrm>
        <a:prstGeom prst="line">
          <a:avLst/>
        </a:prstGeom>
        <a:solidFill>
          <a:schemeClr val="accent2">
            <a:hueOff val="-110436"/>
            <a:satOff val="-36223"/>
            <a:lumOff val="-13202"/>
            <a:alphaOff val="0"/>
          </a:schemeClr>
        </a:solidFill>
        <a:ln w="34925" cap="flat" cmpd="sng" algn="in">
          <a:solidFill>
            <a:schemeClr val="accent2">
              <a:hueOff val="-110436"/>
              <a:satOff val="-36223"/>
              <a:lumOff val="-132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A9873A-38CE-4D3B-8666-2B64B36580C9}">
      <dsp:nvSpPr>
        <dsp:cNvPr id="0" name=""/>
        <dsp:cNvSpPr/>
      </dsp:nvSpPr>
      <dsp:spPr>
        <a:xfrm>
          <a:off x="0" y="3187239"/>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Visualizing the map of Paris</a:t>
          </a:r>
          <a:endParaRPr lang="en-US" sz="2800" kern="1200"/>
        </a:p>
      </dsp:txBody>
      <dsp:txXfrm>
        <a:off x="0" y="3187239"/>
        <a:ext cx="6506304" cy="796639"/>
      </dsp:txXfrm>
    </dsp:sp>
    <dsp:sp modelId="{14BD43B9-E8D7-4D66-AB0C-E7B7E517FF2C}">
      <dsp:nvSpPr>
        <dsp:cNvPr id="0" name=""/>
        <dsp:cNvSpPr/>
      </dsp:nvSpPr>
      <dsp:spPr>
        <a:xfrm>
          <a:off x="0" y="3983879"/>
          <a:ext cx="6506304" cy="0"/>
        </a:xfrm>
        <a:prstGeom prst="line">
          <a:avLst/>
        </a:prstGeom>
        <a:solidFill>
          <a:schemeClr val="accent2">
            <a:hueOff val="-138045"/>
            <a:satOff val="-45279"/>
            <a:lumOff val="-16502"/>
            <a:alphaOff val="0"/>
          </a:schemeClr>
        </a:solidFill>
        <a:ln w="34925" cap="flat" cmpd="sng" algn="in">
          <a:solidFill>
            <a:schemeClr val="accent2">
              <a:hueOff val="-138045"/>
              <a:satOff val="-45279"/>
              <a:lumOff val="-165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F4DBC6-4D9D-4BF5-B4FE-D8FF4340ED6C}">
      <dsp:nvSpPr>
        <dsp:cNvPr id="0" name=""/>
        <dsp:cNvSpPr/>
      </dsp:nvSpPr>
      <dsp:spPr>
        <a:xfrm>
          <a:off x="0" y="3983879"/>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Model Building (K means)</a:t>
          </a:r>
          <a:endParaRPr lang="en-US" sz="2800" kern="1200"/>
        </a:p>
      </dsp:txBody>
      <dsp:txXfrm>
        <a:off x="0" y="3983879"/>
        <a:ext cx="6506304" cy="796639"/>
      </dsp:txXfrm>
    </dsp:sp>
    <dsp:sp modelId="{4BE4CF44-AB40-49CC-94FB-8E0FFF66D716}">
      <dsp:nvSpPr>
        <dsp:cNvPr id="0" name=""/>
        <dsp:cNvSpPr/>
      </dsp:nvSpPr>
      <dsp:spPr>
        <a:xfrm>
          <a:off x="0" y="4780519"/>
          <a:ext cx="6506304" cy="0"/>
        </a:xfrm>
        <a:prstGeom prst="line">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EAE146-8794-46BA-B2D3-AD6180093726}">
      <dsp:nvSpPr>
        <dsp:cNvPr id="0" name=""/>
        <dsp:cNvSpPr/>
      </dsp:nvSpPr>
      <dsp:spPr>
        <a:xfrm>
          <a:off x="0" y="4780519"/>
          <a:ext cx="6506304" cy="796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Visualizing the clustered arrondissements</a:t>
          </a:r>
          <a:endParaRPr lang="en-US" sz="2800" kern="1200"/>
        </a:p>
      </dsp:txBody>
      <dsp:txXfrm>
        <a:off x="0" y="4780519"/>
        <a:ext cx="6506304" cy="7966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pt-BR"/>
              <a:t>Clique para editar o título mestre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160EA64-D806-43AC-9DF2-F8C432F32B4C}" type="datetimeFigureOut">
              <a:rPr lang="en-US" smtClean="0"/>
              <a:t>2/9/2021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A7A6979-0714-4377-B894-6BE4C2D6E202}"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9108067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184667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108498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‹nº›</a:t>
            </a:fld>
            <a:endParaRPr lang="en-US" dirty="0"/>
          </a:p>
        </p:txBody>
      </p:sp>
    </p:spTree>
    <p:extLst>
      <p:ext uri="{BB962C8B-B14F-4D97-AF65-F5344CB8AC3E}">
        <p14:creationId xmlns:p14="http://schemas.microsoft.com/office/powerpoint/2010/main" val="248933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160EA64-D806-43AC-9DF2-F8C432F32B4C}" type="datetimeFigureOut">
              <a:rPr lang="en-US" smtClean="0"/>
              <a:t>2/9/2021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A7A6979-0714-4377-B894-6BE4C2D6E202}"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450115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pt-BR"/>
              <a:t>Clique para editar o título mestre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1852286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143678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2357056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‹nº›</a:t>
            </a:fld>
            <a:endParaRPr lang="en-US" dirty="0"/>
          </a:p>
        </p:txBody>
      </p:sp>
    </p:spTree>
    <p:extLst>
      <p:ext uri="{BB962C8B-B14F-4D97-AF65-F5344CB8AC3E}">
        <p14:creationId xmlns:p14="http://schemas.microsoft.com/office/powerpoint/2010/main" val="360596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pt-BR"/>
              <a:t>Clique para editar o título mestre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1BE4249-C0D0-4B06-8692-E8BB871AF643}" type="datetimeFigureOut">
              <a:rPr lang="en-US" smtClean="0"/>
              <a:t>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A7A6979-0714-4377-B894-6BE4C2D6E202}"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189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42B0DB6-F5C7-45FB-8CF3-31B45F9C2DAC}" type="datetimeFigureOut">
              <a:rPr lang="en-US" smtClean="0"/>
              <a:t>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A7A6979-0714-4377-B894-6BE4C2D6E202}" type="slidenum">
              <a:rPr lang="en-US" smtClean="0"/>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668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160EA64-D806-43AC-9DF2-F8C432F32B4C}" type="datetimeFigureOut">
              <a:rPr lang="en-US" smtClean="0"/>
              <a:t>2/9/2021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A7A6979-0714-4377-B894-6BE4C2D6E202}"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6700758"/>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ata.gouv.fr/fr/datasets/r/e88c6fda-1d09-42a0-a069-606d3259114e"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sz="4800" dirty="0"/>
              <a:t>The best arrondissement</a:t>
            </a:r>
            <a:r>
              <a:rPr lang="pt-BR" sz="4800" dirty="0"/>
              <a:t> for </a:t>
            </a:r>
            <a:r>
              <a:rPr lang="pt-BR" sz="4800" dirty="0" err="1"/>
              <a:t>tourists</a:t>
            </a:r>
            <a:r>
              <a:rPr lang="pt-BR" sz="4800" dirty="0"/>
              <a:t> in Paris</a:t>
            </a:r>
          </a:p>
        </p:txBody>
      </p:sp>
      <p:sp>
        <p:nvSpPr>
          <p:cNvPr id="3" name="Subtítulo 2"/>
          <p:cNvSpPr>
            <a:spLocks noGrp="1"/>
          </p:cNvSpPr>
          <p:nvPr>
            <p:ph type="subTitle" idx="1"/>
          </p:nvPr>
        </p:nvSpPr>
        <p:spPr/>
        <p:txBody>
          <a:bodyPr/>
          <a:lstStyle/>
          <a:p>
            <a:r>
              <a:rPr lang="pt-BR" dirty="0">
                <a:solidFill>
                  <a:schemeClr val="tx1"/>
                </a:solidFill>
              </a:rPr>
              <a:t>Camilla Bragança</a:t>
            </a:r>
          </a:p>
          <a:p>
            <a:r>
              <a:rPr lang="en-US" dirty="0">
                <a:solidFill>
                  <a:schemeClr val="tx1"/>
                </a:solidFill>
              </a:rPr>
              <a:t>February, 9th, 2021</a:t>
            </a:r>
            <a:endParaRPr lang="pt-BR" dirty="0">
              <a:solidFill>
                <a:schemeClr val="tx1"/>
              </a:solidFill>
            </a:endParaRPr>
          </a:p>
        </p:txBody>
      </p:sp>
    </p:spTree>
    <p:extLst>
      <p:ext uri="{BB962C8B-B14F-4D97-AF65-F5344CB8AC3E}">
        <p14:creationId xmlns:p14="http://schemas.microsoft.com/office/powerpoint/2010/main" val="93949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5" name="Rectangle 137">
            <a:extLst>
              <a:ext uri="{FF2B5EF4-FFF2-40B4-BE49-F238E27FC236}">
                <a16:creationId xmlns:a16="http://schemas.microsoft.com/office/drawing/2014/main" id="{2793B903-AB42-42A0-AE97-93D366679C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371600" y="685800"/>
            <a:ext cx="3282695" cy="1485900"/>
          </a:xfrm>
        </p:spPr>
        <p:txBody>
          <a:bodyPr vert="horz" lIns="91440" tIns="45720" rIns="91440" bIns="45720" rtlCol="0" anchor="t">
            <a:normAutofit/>
          </a:bodyPr>
          <a:lstStyle/>
          <a:p>
            <a:r>
              <a:rPr lang="en-US" b="1"/>
              <a:t>Introduction</a:t>
            </a:r>
            <a:endParaRPr lang="en-US"/>
          </a:p>
        </p:txBody>
      </p:sp>
      <p:sp>
        <p:nvSpPr>
          <p:cNvPr id="4" name="Espaço Reservado para Conteúdo 3"/>
          <p:cNvSpPr>
            <a:spLocks noGrp="1"/>
          </p:cNvSpPr>
          <p:nvPr>
            <p:ph sz="half" idx="1"/>
          </p:nvPr>
        </p:nvSpPr>
        <p:spPr>
          <a:xfrm>
            <a:off x="1371599" y="2286000"/>
            <a:ext cx="4220817" cy="3581400"/>
          </a:xfrm>
        </p:spPr>
        <p:txBody>
          <a:bodyPr vert="horz" lIns="91440" tIns="45720" rIns="91440" bIns="45720" rtlCol="0">
            <a:normAutofit/>
          </a:bodyPr>
          <a:lstStyle/>
          <a:p>
            <a:r>
              <a:rPr lang="en-US" sz="1400" dirty="0"/>
              <a:t>Paris is the most visited city in the whole world. Many tourists love it and many end up hating it! </a:t>
            </a:r>
          </a:p>
          <a:p>
            <a:r>
              <a:rPr lang="en-US" sz="1400" dirty="0"/>
              <a:t>Being a multicultural city with each arrondissements having it's all peculiar characteristics. The ancient old question arise for every tourist planning to visit Paris, "Where should I stay?". </a:t>
            </a:r>
          </a:p>
          <a:p>
            <a:r>
              <a:rPr lang="en-US" sz="1400" dirty="0"/>
              <a:t>The present report aims to analyzing the diversity of each arrondissement. Leaving a better notion of where should tourists choose to stay accordingly to their preferences.</a:t>
            </a:r>
          </a:p>
        </p:txBody>
      </p:sp>
      <p:pic>
        <p:nvPicPr>
          <p:cNvPr id="2050" name="Picture 2" descr="Resultado de imagem para map paris"/>
          <p:cNvPicPr>
            <a:picLocks noGrp="1" noChangeAspect="1" noChangeArrowheads="1"/>
          </p:cNvPicPr>
          <p:nvPr>
            <p:ph sz="half" idx="2"/>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3601" b="21436"/>
          <a:stretch/>
        </p:blipFill>
        <p:spPr bwMode="auto">
          <a:xfrm>
            <a:off x="6360471" y="376"/>
            <a:ext cx="5831529" cy="686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71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5" name="Rectangle 81">
            <a:extLst>
              <a:ext uri="{FF2B5EF4-FFF2-40B4-BE49-F238E27FC236}">
                <a16:creationId xmlns:a16="http://schemas.microsoft.com/office/drawing/2014/main" id="{1C47D4F4-0CFE-4B87-8C7E-3681081D3C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88580" y="685800"/>
            <a:ext cx="4495788" cy="1485900"/>
          </a:xfrm>
        </p:spPr>
        <p:txBody>
          <a:bodyPr vert="horz" lIns="91440" tIns="45720" rIns="91440" bIns="45720" rtlCol="0" anchor="t">
            <a:normAutofit/>
          </a:bodyPr>
          <a:lstStyle/>
          <a:p>
            <a:r>
              <a:rPr lang="en-US"/>
              <a:t>Business Problem</a:t>
            </a:r>
            <a:endParaRPr lang="en-US" dirty="0"/>
          </a:p>
        </p:txBody>
      </p:sp>
      <p:sp>
        <p:nvSpPr>
          <p:cNvPr id="4" name="Espaço Reservado para Conteúdo 3"/>
          <p:cNvSpPr>
            <a:spLocks noGrp="1"/>
          </p:cNvSpPr>
          <p:nvPr>
            <p:ph sz="half" idx="1"/>
          </p:nvPr>
        </p:nvSpPr>
        <p:spPr>
          <a:xfrm>
            <a:off x="1088579" y="2286000"/>
            <a:ext cx="4495788" cy="3886200"/>
          </a:xfrm>
        </p:spPr>
        <p:txBody>
          <a:bodyPr vert="horz" lIns="91440" tIns="45720" rIns="91440" bIns="45720" rtlCol="0">
            <a:normAutofit/>
          </a:bodyPr>
          <a:lstStyle/>
          <a:p>
            <a:r>
              <a:rPr lang="en-US" dirty="0"/>
              <a:t>Paris is a big city and each arrondissements have different characteristics. A tourist that have never been to Paris faces the dilemma of which arrondissements should they stay.</a:t>
            </a:r>
          </a:p>
        </p:txBody>
      </p:sp>
      <p:pic>
        <p:nvPicPr>
          <p:cNvPr id="6" name="Picture 8" descr="Resultado de imagem para arrondissements paris"/>
          <p:cNvPicPr>
            <a:picLocks noChangeAspect="1" noChangeArrowheads="1"/>
          </p:cNvPicPr>
          <p:nvPr/>
        </p:nvPicPr>
        <p:blipFill rotWithShape="1">
          <a:blip r:embed="rId2">
            <a:extLst>
              <a:ext uri="{28A0092B-C50C-407E-A947-70E740481C1C}">
                <a14:useLocalDpi xmlns:a14="http://schemas.microsoft.com/office/drawing/2010/main" val="0"/>
              </a:ext>
            </a:extLst>
          </a:blip>
          <a:srcRect l="8442" r="14672" b="3"/>
          <a:stretch/>
        </p:blipFill>
        <p:spPr bwMode="auto">
          <a:xfrm>
            <a:off x="6102096" y="4212707"/>
            <a:ext cx="3044952" cy="26452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arrondissements paris"/>
          <p:cNvPicPr>
            <a:picLocks noChangeAspect="1" noChangeArrowheads="1"/>
          </p:cNvPicPr>
          <p:nvPr/>
        </p:nvPicPr>
        <p:blipFill rotWithShape="1">
          <a:blip r:embed="rId3">
            <a:extLst>
              <a:ext uri="{28A0092B-C50C-407E-A947-70E740481C1C}">
                <a14:useLocalDpi xmlns:a14="http://schemas.microsoft.com/office/drawing/2010/main" val="0"/>
              </a:ext>
            </a:extLst>
          </a:blip>
          <a:srcRect l="9871" r="13568" b="3"/>
          <a:stretch/>
        </p:blipFill>
        <p:spPr bwMode="auto">
          <a:xfrm>
            <a:off x="9147049" y="4203287"/>
            <a:ext cx="3044952" cy="2654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arrondissements paris"/>
          <p:cNvPicPr>
            <a:picLocks noChangeAspect="1" noChangeArrowheads="1"/>
          </p:cNvPicPr>
          <p:nvPr/>
        </p:nvPicPr>
        <p:blipFill rotWithShape="1">
          <a:blip r:embed="rId4">
            <a:extLst>
              <a:ext uri="{28A0092B-C50C-407E-A947-70E740481C1C}">
                <a14:useLocalDpi xmlns:a14="http://schemas.microsoft.com/office/drawing/2010/main" val="0"/>
              </a:ext>
            </a:extLst>
          </a:blip>
          <a:srcRect l="3438" r="1" b="1"/>
          <a:stretch/>
        </p:blipFill>
        <p:spPr bwMode="auto">
          <a:xfrm>
            <a:off x="6102096" y="10"/>
            <a:ext cx="6089904" cy="421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03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a:lstStyle/>
          <a:p>
            <a:r>
              <a:rPr lang="en-US" b="1"/>
              <a:t>Data description</a:t>
            </a:r>
            <a:br>
              <a:rPr lang="pt-BR"/>
            </a:br>
            <a:endParaRPr lang="pt-BR" dirty="0"/>
          </a:p>
        </p:txBody>
      </p:sp>
      <p:sp>
        <p:nvSpPr>
          <p:cNvPr id="3" name="Espaço Reservado para Conteúdo 2"/>
          <p:cNvSpPr>
            <a:spLocks noGrp="1"/>
          </p:cNvSpPr>
          <p:nvPr>
            <p:ph sz="half" idx="1"/>
          </p:nvPr>
        </p:nvSpPr>
        <p:spPr>
          <a:xfrm>
            <a:off x="1371599" y="2159387"/>
            <a:ext cx="10375159" cy="3581401"/>
          </a:xfrm>
        </p:spPr>
        <p:txBody>
          <a:bodyPr>
            <a:normAutofit/>
          </a:bodyPr>
          <a:lstStyle/>
          <a:p>
            <a:r>
              <a:rPr lang="en-US" dirty="0"/>
              <a:t>Geolocation data for Paris was obtained at</a:t>
            </a:r>
            <a:r>
              <a:rPr lang="en-US" b="1" dirty="0"/>
              <a:t> </a:t>
            </a:r>
            <a:r>
              <a:rPr lang="en-US" u="sng" dirty="0">
                <a:hlinkClick r:id="rId2"/>
              </a:rPr>
              <a:t>https://www.data.gouv.fr/fr/datasets/r/e88c6fda-1d09-42a0-a069-606d3259114e</a:t>
            </a:r>
            <a:endParaRPr lang="pt-BR" dirty="0"/>
          </a:p>
          <a:p>
            <a:r>
              <a:rPr lang="en-US" dirty="0"/>
              <a:t>Postal codes of the city serve as a starting point. Using postal codes it's possible to find out the arrondissement, venues and their most popular venues categories.</a:t>
            </a:r>
            <a:endParaRPr lang="pt-BR" dirty="0"/>
          </a:p>
          <a:p>
            <a:r>
              <a:rPr lang="en-US" dirty="0"/>
              <a:t>The JSON file has data about all the cities in France, in the assignment the city of Paris was limited so its arrondissement could be accessed and analyzed.</a:t>
            </a:r>
            <a:endParaRPr lang="pt-BR" dirty="0"/>
          </a:p>
          <a:p>
            <a:endParaRPr lang="pt-BR" dirty="0"/>
          </a:p>
        </p:txBody>
      </p:sp>
      <p:pic>
        <p:nvPicPr>
          <p:cNvPr id="5" name="Imagem 4"/>
          <p:cNvPicPr>
            <a:picLocks noChangeAspect="1"/>
          </p:cNvPicPr>
          <p:nvPr/>
        </p:nvPicPr>
        <p:blipFill rotWithShape="1">
          <a:blip r:embed="rId3"/>
          <a:srcRect l="10433" t="40769" r="3913" b="27718"/>
          <a:stretch/>
        </p:blipFill>
        <p:spPr>
          <a:xfrm>
            <a:off x="1304046" y="4470265"/>
            <a:ext cx="10442713" cy="2160104"/>
          </a:xfrm>
          <a:prstGeom prst="rect">
            <a:avLst/>
          </a:prstGeom>
        </p:spPr>
      </p:pic>
    </p:spTree>
    <p:extLst>
      <p:ext uri="{BB962C8B-B14F-4D97-AF65-F5344CB8AC3E}">
        <p14:creationId xmlns:p14="http://schemas.microsoft.com/office/powerpoint/2010/main" val="347926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F90CED2-72DA-49F5-8068-294F7EEF138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30BC9609-A8AF-411F-A9E0-C3B93C8945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640080" y="639704"/>
            <a:ext cx="3299579" cy="5577840"/>
          </a:xfrm>
        </p:spPr>
        <p:txBody>
          <a:bodyPr vert="horz" lIns="91440" tIns="45720" rIns="91440" bIns="45720" rtlCol="0" anchor="ctr">
            <a:normAutofit/>
          </a:bodyPr>
          <a:lstStyle/>
          <a:p>
            <a:pPr algn="ctr"/>
            <a:r>
              <a:rPr lang="en-US" b="1"/>
              <a:t>Methodology</a:t>
            </a:r>
            <a:endParaRPr lang="en-US"/>
          </a:p>
        </p:txBody>
      </p:sp>
      <p:graphicFrame>
        <p:nvGraphicFramePr>
          <p:cNvPr id="46" name="Espaço Reservado para Conteúdo 2">
            <a:extLst>
              <a:ext uri="{FF2B5EF4-FFF2-40B4-BE49-F238E27FC236}">
                <a16:creationId xmlns:a16="http://schemas.microsoft.com/office/drawing/2014/main" id="{313EC204-DB59-480C-8C4B-014E6380A979}"/>
              </a:ext>
            </a:extLst>
          </p:cNvPr>
          <p:cNvGraphicFramePr>
            <a:graphicFrameLocks noGrp="1"/>
          </p:cNvGraphicFramePr>
          <p:nvPr>
            <p:ph sz="half" idx="1"/>
            <p:extLst>
              <p:ext uri="{D42A27DB-BD31-4B8C-83A1-F6EECF244321}">
                <p14:modId xmlns:p14="http://schemas.microsoft.com/office/powerpoint/2010/main" val="2360604361"/>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965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D9D6BF1-DFF2-4526-9D13-BF339D8C416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3" name="Freeform 6">
              <a:extLst>
                <a:ext uri="{FF2B5EF4-FFF2-40B4-BE49-F238E27FC236}">
                  <a16:creationId xmlns:a16="http://schemas.microsoft.com/office/drawing/2014/main" id="{A54D4DB6-FB18-4CAE-8905-E0053C92569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4" name="Freeform 6">
              <a:extLst>
                <a:ext uri="{FF2B5EF4-FFF2-40B4-BE49-F238E27FC236}">
                  <a16:creationId xmlns:a16="http://schemas.microsoft.com/office/drawing/2014/main" id="{1DBD6488-9429-4FFA-8AE8-C4022C39B0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cap="all"/>
              <a:t>Results</a:t>
            </a:r>
          </a:p>
        </p:txBody>
      </p:sp>
      <p:pic>
        <p:nvPicPr>
          <p:cNvPr id="24" name="Espaço Reservado para Conteúdo 5"/>
          <p:cNvPicPr>
            <a:picLocks noChangeAspect="1"/>
          </p:cNvPicPr>
          <p:nvPr/>
        </p:nvPicPr>
        <p:blipFill rotWithShape="1">
          <a:blip r:embed="rId2"/>
          <a:srcRect l="27607" t="24580" r="31809" b="7077"/>
          <a:stretch/>
        </p:blipFill>
        <p:spPr>
          <a:xfrm>
            <a:off x="4952190" y="0"/>
            <a:ext cx="7239810" cy="6858000"/>
          </a:xfrm>
          <a:prstGeom prst="rect">
            <a:avLst/>
          </a:prstGeom>
          <a:ln>
            <a:noFill/>
          </a:ln>
          <a:effectLst/>
        </p:spPr>
      </p:pic>
      <p:sp>
        <p:nvSpPr>
          <p:cNvPr id="6" name="CaixaDeTexto 5"/>
          <p:cNvSpPr txBox="1"/>
          <p:nvPr/>
        </p:nvSpPr>
        <p:spPr>
          <a:xfrm>
            <a:off x="1814732" y="4698610"/>
            <a:ext cx="1161344" cy="369332"/>
          </a:xfrm>
          <a:prstGeom prst="rect">
            <a:avLst/>
          </a:prstGeom>
          <a:noFill/>
        </p:spPr>
        <p:txBody>
          <a:bodyPr wrap="none" rtlCol="0">
            <a:spAutoFit/>
          </a:bodyPr>
          <a:lstStyle/>
          <a:p>
            <a:r>
              <a:rPr lang="pt-BR" dirty="0"/>
              <a:t>Paris Map</a:t>
            </a:r>
          </a:p>
        </p:txBody>
      </p:sp>
    </p:spTree>
    <p:extLst>
      <p:ext uri="{BB962C8B-B14F-4D97-AF65-F5344CB8AC3E}">
        <p14:creationId xmlns:p14="http://schemas.microsoft.com/office/powerpoint/2010/main" val="2736619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9D9D6BF1-DFF2-4526-9D13-BF339D8C416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1" name="Freeform 6">
              <a:extLst>
                <a:ext uri="{FF2B5EF4-FFF2-40B4-BE49-F238E27FC236}">
                  <a16:creationId xmlns:a16="http://schemas.microsoft.com/office/drawing/2014/main" id="{A54D4DB6-FB18-4CAE-8905-E0053C92569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2" name="Freeform 6">
              <a:extLst>
                <a:ext uri="{FF2B5EF4-FFF2-40B4-BE49-F238E27FC236}">
                  <a16:creationId xmlns:a16="http://schemas.microsoft.com/office/drawing/2014/main" id="{1DBD6488-9429-4FFA-8AE8-C4022C39B0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4" name="Rectangle 43">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Espaço Reservado para Conteúdo 5"/>
          <p:cNvPicPr>
            <a:picLocks noChangeAspect="1"/>
          </p:cNvPicPr>
          <p:nvPr/>
        </p:nvPicPr>
        <p:blipFill rotWithShape="1">
          <a:blip r:embed="rId2"/>
          <a:srcRect l="18288" t="21101" r="3790" b="6199"/>
          <a:stretch/>
        </p:blipFill>
        <p:spPr>
          <a:xfrm>
            <a:off x="0" y="-14992"/>
            <a:ext cx="9500018" cy="4985752"/>
          </a:xfrm>
          <a:prstGeom prst="rect">
            <a:avLst/>
          </a:prstGeom>
        </p:spPr>
      </p:pic>
      <p:sp>
        <p:nvSpPr>
          <p:cNvPr id="46" name="Rectangle 45">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Results</a:t>
            </a:r>
          </a:p>
        </p:txBody>
      </p:sp>
      <p:sp>
        <p:nvSpPr>
          <p:cNvPr id="19" name="Content Placeholder 18">
            <a:extLst>
              <a:ext uri="{FF2B5EF4-FFF2-40B4-BE49-F238E27FC236}">
                <a16:creationId xmlns:a16="http://schemas.microsoft.com/office/drawing/2014/main" id="{BCB5604D-3768-4CD0-B28B-F240520B0810}"/>
              </a:ext>
            </a:extLst>
          </p:cNvPr>
          <p:cNvSpPr>
            <a:spLocks noGrp="1"/>
          </p:cNvSpPr>
          <p:nvPr>
            <p:ph sz="half" idx="1"/>
          </p:nvPr>
        </p:nvSpPr>
        <p:spPr>
          <a:xfrm>
            <a:off x="6298010" y="5419246"/>
            <a:ext cx="5268177" cy="531866"/>
          </a:xfrm>
        </p:spPr>
        <p:txBody>
          <a:bodyPr vert="horz" lIns="91440" tIns="45720" rIns="91440" bIns="45720" rtlCol="0">
            <a:normAutofit/>
          </a:bodyPr>
          <a:lstStyle/>
          <a:p>
            <a:pPr marL="0" indent="0">
              <a:lnSpc>
                <a:spcPct val="112000"/>
              </a:lnSpc>
              <a:spcBef>
                <a:spcPts val="0"/>
              </a:spcBef>
              <a:spcAft>
                <a:spcPts val="600"/>
              </a:spcAft>
              <a:buNone/>
            </a:pPr>
            <a:r>
              <a:rPr lang="en-US" sz="1800">
                <a:solidFill>
                  <a:srgbClr val="FFFFFF"/>
                </a:solidFill>
              </a:rPr>
              <a:t>Paris map segregated by clusters</a:t>
            </a:r>
          </a:p>
        </p:txBody>
      </p:sp>
      <p:sp>
        <p:nvSpPr>
          <p:cNvPr id="48" name="Freeform: Shape 47">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32370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97F59D-628C-4053-B41F-489D0045FD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BA75F4A0-FEAF-4F1B-9C48-7688BF9D41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title"/>
          </p:nvPr>
        </p:nvSpPr>
        <p:spPr>
          <a:xfrm>
            <a:off x="1105469" y="5423537"/>
            <a:ext cx="9867331" cy="868081"/>
          </a:xfrm>
        </p:spPr>
        <p:txBody>
          <a:bodyPr vert="horz" lIns="91440" tIns="45720" rIns="91440" bIns="45720" rtlCol="0" anchor="ctr">
            <a:normAutofit/>
          </a:bodyPr>
          <a:lstStyle/>
          <a:p>
            <a:r>
              <a:rPr lang="en-US" dirty="0"/>
              <a:t>Discussion</a:t>
            </a:r>
          </a:p>
        </p:txBody>
      </p:sp>
      <p:sp>
        <p:nvSpPr>
          <p:cNvPr id="12" name="Freeform: Shape 11">
            <a:extLst>
              <a:ext uri="{FF2B5EF4-FFF2-40B4-BE49-F238E27FC236}">
                <a16:creationId xmlns:a16="http://schemas.microsoft.com/office/drawing/2014/main" id="{F1EC79F3-0DE6-47BA-9C5C-039C54F4AC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C86C2B07-2A41-4CB1-9C51-F037AF41765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Espaço Reservado para Conteúdo 2"/>
          <p:cNvSpPr>
            <a:spLocks noGrp="1"/>
          </p:cNvSpPr>
          <p:nvPr>
            <p:ph sz="half" idx="1"/>
          </p:nvPr>
        </p:nvSpPr>
        <p:spPr>
          <a:xfrm>
            <a:off x="1219201" y="1123486"/>
            <a:ext cx="9639868" cy="3516753"/>
          </a:xfrm>
        </p:spPr>
        <p:txBody>
          <a:bodyPr vert="horz" lIns="91440" tIns="45720" rIns="91440" bIns="45720" rtlCol="0" anchor="ctr">
            <a:normAutofit/>
          </a:bodyPr>
          <a:lstStyle/>
          <a:p>
            <a:r>
              <a:rPr lang="en-US" dirty="0"/>
              <a:t>Paris is a lively city. It has a wide variety of restaurants of different cuisines. There are a lot of places to go and have some fun such as restaurants and Bars. Paris seems like a great city for tourists to visit with all its museums, parks, art galleries and history. Paris seems as a multicultural city with lot of spots to go and have amusing trip.</a:t>
            </a:r>
          </a:p>
          <a:p>
            <a:r>
              <a:rPr lang="en-US" dirty="0"/>
              <a:t>If a tourist plans for a calm vacation with a lot of site seeing is better that he/she stays at the 16 arrondissement. On the other hand, If the tourist wants to be around many bars, and French restaurants he/she should stay at arrondissements: 1 - 6, 9 - 11, 15, 18 -20. If the tourist has a strong preference for Asian food he/she would prefer to stay at the 13 arrondissement.</a:t>
            </a:r>
          </a:p>
          <a:p>
            <a:endParaRPr lang="en-US" dirty="0"/>
          </a:p>
        </p:txBody>
      </p:sp>
      <p:sp>
        <p:nvSpPr>
          <p:cNvPr id="16" name="Rectangle 15">
            <a:extLst>
              <a:ext uri="{FF2B5EF4-FFF2-40B4-BE49-F238E27FC236}">
                <a16:creationId xmlns:a16="http://schemas.microsoft.com/office/drawing/2014/main" id="{A3F67AAC-C977-4759-A5C8-6BC998F963D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213328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C89EA62-F38E-4285-A105-C5E1BD36009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0" name="Freeform 6">
              <a:extLst>
                <a:ext uri="{FF2B5EF4-FFF2-40B4-BE49-F238E27FC236}">
                  <a16:creationId xmlns:a16="http://schemas.microsoft.com/office/drawing/2014/main" id="{2CF6E46A-CCCD-4728-B011-E147B23629A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2E2C684B-30C9-4689-A529-EBF1B8ADB21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3" name="Rectangle 32">
            <a:extLst>
              <a:ext uri="{FF2B5EF4-FFF2-40B4-BE49-F238E27FC236}">
                <a16:creationId xmlns:a16="http://schemas.microsoft.com/office/drawing/2014/main" id="{9ECB0E0D-AC1B-4E83-84EA-237BFA20636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D6DCB3B1-E1A7-4510-831B-77C8EFF566A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6" name="Freeform 6">
              <a:extLst>
                <a:ext uri="{FF2B5EF4-FFF2-40B4-BE49-F238E27FC236}">
                  <a16:creationId xmlns:a16="http://schemas.microsoft.com/office/drawing/2014/main" id="{10132A3B-10CF-4EEB-BA1F-A63D2ED61D7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014E52ED-3C51-46E6-BE4B-14FFAB2C3D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ítulo 1"/>
          <p:cNvSpPr>
            <a:spLocks noGrp="1"/>
          </p:cNvSpPr>
          <p:nvPr>
            <p:ph type="title"/>
          </p:nvPr>
        </p:nvSpPr>
        <p:spPr>
          <a:xfrm>
            <a:off x="1478521" y="1480930"/>
            <a:ext cx="5751537" cy="3848521"/>
          </a:xfrm>
        </p:spPr>
        <p:txBody>
          <a:bodyPr vert="horz" lIns="91440" tIns="45720" rIns="91440" bIns="45720" rtlCol="0" anchor="ctr">
            <a:normAutofit/>
          </a:bodyPr>
          <a:lstStyle/>
          <a:p>
            <a:r>
              <a:rPr lang="en-US" sz="6600" dirty="0"/>
              <a:t>Conclusion</a:t>
            </a:r>
            <a:endParaRPr lang="en-US" sz="6600"/>
          </a:p>
        </p:txBody>
      </p:sp>
      <p:sp>
        <p:nvSpPr>
          <p:cNvPr id="5" name="Espaço Reservado para Texto 4"/>
          <p:cNvSpPr>
            <a:spLocks noGrp="1"/>
          </p:cNvSpPr>
          <p:nvPr>
            <p:ph type="body" idx="1"/>
          </p:nvPr>
        </p:nvSpPr>
        <p:spPr>
          <a:xfrm>
            <a:off x="8119870" y="1480929"/>
            <a:ext cx="2593610" cy="3848522"/>
          </a:xfrm>
        </p:spPr>
        <p:txBody>
          <a:bodyPr vert="horz" lIns="91440" tIns="45720" rIns="91440" bIns="45720" rtlCol="0" anchor="ctr">
            <a:normAutofit/>
          </a:bodyPr>
          <a:lstStyle/>
          <a:p>
            <a:pPr algn="l">
              <a:lnSpc>
                <a:spcPct val="102000"/>
              </a:lnSpc>
              <a:spcAft>
                <a:spcPts val="600"/>
              </a:spcAft>
            </a:pPr>
            <a:r>
              <a:rPr lang="en-US" sz="1600"/>
              <a:t>Paris is a great city for tourists to visit with a lot of things to do and places to go. The cuisine is rich and multiverse, making it impossible to don't find something to the tourist taste. Overall, Paris holds the title of the most visited city by tourists in the world for a great reason, all it's arrondissements present great options for diverse preferences.</a:t>
            </a:r>
            <a:endParaRPr lang="en-US" sz="1600" dirty="0"/>
          </a:p>
        </p:txBody>
      </p:sp>
      <p:cxnSp>
        <p:nvCxnSpPr>
          <p:cNvPr id="39" name="Straight Connector 38">
            <a:extLst>
              <a:ext uri="{FF2B5EF4-FFF2-40B4-BE49-F238E27FC236}">
                <a16:creationId xmlns:a16="http://schemas.microsoft.com/office/drawing/2014/main" id="{6116DDC6-8F07-46CC-8751-E5C9346B2A0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95448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Cortar</Template>
  <TotalTime>70</TotalTime>
  <Words>485</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9</vt:i4>
      </vt:variant>
    </vt:vector>
  </HeadingPairs>
  <TitlesOfParts>
    <vt:vector size="12" baseType="lpstr">
      <vt:lpstr>Arial</vt:lpstr>
      <vt:lpstr>Franklin Gothic Book</vt:lpstr>
      <vt:lpstr>Crop</vt:lpstr>
      <vt:lpstr>The best arrondissement for tourists in Paris</vt:lpstr>
      <vt:lpstr>Introduction</vt:lpstr>
      <vt:lpstr>Business Problem</vt:lpstr>
      <vt:lpstr>Data description </vt:lpstr>
      <vt:lpstr>Methodology</vt:lpstr>
      <vt:lpstr>Results</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arrondissement for tourists in Paris</dc:title>
  <dc:creator>Camilla Bragança</dc:creator>
  <cp:lastModifiedBy>Camilla Bragança</cp:lastModifiedBy>
  <cp:revision>11</cp:revision>
  <dcterms:created xsi:type="dcterms:W3CDTF">2021-02-09T07:05:09Z</dcterms:created>
  <dcterms:modified xsi:type="dcterms:W3CDTF">2021-02-09T08:16:08Z</dcterms:modified>
</cp:coreProperties>
</file>